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4" r:id="rId12"/>
    <p:sldId id="266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77" r:id="rId23"/>
    <p:sldId id="280" r:id="rId24"/>
    <p:sldId id="283" r:id="rId25"/>
    <p:sldId id="287" r:id="rId26"/>
    <p:sldId id="282" r:id="rId27"/>
    <p:sldId id="281" r:id="rId28"/>
    <p:sldId id="279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ala_Kalamandalam" TargetMode="External"/><Relationship Id="rId2" Type="http://schemas.openxmlformats.org/officeDocument/2006/relationships/hyperlink" Target="https://en.wikipedia.org/wiki/Rasa_(aesthetics)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hyperlink" Target="https://en.wikipedia.org/wiki/Kathakali" TargetMode="External"/><Relationship Id="rId4" Type="http://schemas.openxmlformats.org/officeDocument/2006/relationships/hyperlink" Target="https://en.wikipedia.org/wiki/Vallathol_Narayana_Meno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D77B-4D54-448C-960F-1B80AC499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KATHAKALI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FFE37-3748-4AC2-AE74-9BD3AE0F1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Purva</a:t>
            </a:r>
            <a:r>
              <a:rPr lang="en-IN" dirty="0"/>
              <a:t> Riviera</a:t>
            </a:r>
          </a:p>
          <a:p>
            <a:r>
              <a:rPr lang="en-IN" dirty="0"/>
              <a:t>Girish S Kumar</a:t>
            </a:r>
          </a:p>
        </p:txBody>
      </p:sp>
      <p:pic>
        <p:nvPicPr>
          <p:cNvPr id="1026" name="Picture 2" descr="https://upload.wikimedia.org/wikipedia/commons/thumb/7/7d/Kathakali_BNC.jpg/220px-Kathakali_BNC.jpg">
            <a:extLst>
              <a:ext uri="{FF2B5EF4-FFF2-40B4-BE49-F238E27FC236}">
                <a16:creationId xmlns:a16="http://schemas.microsoft.com/office/drawing/2014/main" id="{8A269573-F8D6-40ED-BFBE-B999B579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745" y="2137049"/>
            <a:ext cx="3128341" cy="472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1/1e/Kathakali009.jpg/800px-Kathakali009.jpg">
            <a:extLst>
              <a:ext uri="{FF2B5EF4-FFF2-40B4-BE49-F238E27FC236}">
                <a16:creationId xmlns:a16="http://schemas.microsoft.com/office/drawing/2014/main" id="{7EB391CD-4E15-43E0-AD7A-0D6C0122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4" y="52287"/>
            <a:ext cx="2113722" cy="317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5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75BEC-A7B1-457A-BBC2-F5BA215D8A4B}"/>
              </a:ext>
            </a:extLst>
          </p:cNvPr>
          <p:cNvSpPr/>
          <p:nvPr/>
        </p:nvSpPr>
        <p:spPr>
          <a:xfrm>
            <a:off x="265044" y="237385"/>
            <a:ext cx="4386470" cy="42165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During 1930s a formal school  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 the Research &amp; Development of Kathakali  known as </a:t>
            </a:r>
          </a:p>
          <a:p>
            <a:pPr algn="just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Kerala Kala </a:t>
            </a:r>
            <a:r>
              <a:rPr lang="en-US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Mandalam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was found by a  noted scholar: </a:t>
            </a:r>
          </a:p>
          <a:p>
            <a:pPr algn="just"/>
            <a:r>
              <a:rPr lang="en-US" sz="36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Vallathol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Narayana Menon. </a:t>
            </a:r>
          </a:p>
        </p:txBody>
      </p:sp>
      <p:pic>
        <p:nvPicPr>
          <p:cNvPr id="8196" name="Picture 4" descr="Image result for kerala kalamandalam">
            <a:extLst>
              <a:ext uri="{FF2B5EF4-FFF2-40B4-BE49-F238E27FC236}">
                <a16:creationId xmlns:a16="http://schemas.microsoft.com/office/drawing/2014/main" id="{686FBE55-0A80-4FB4-9818-90EF1695D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54" y="2564710"/>
            <a:ext cx="6708389" cy="407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371C30-8A33-4C5A-8C45-C4C12928F7BB}"/>
              </a:ext>
            </a:extLst>
          </p:cNvPr>
          <p:cNvSpPr txBox="1"/>
          <p:nvPr/>
        </p:nvSpPr>
        <p:spPr>
          <a:xfrm>
            <a:off x="265044" y="4651513"/>
            <a:ext cx="46912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Today this  is a Deemed University for all performing arts from Kerala</a:t>
            </a:r>
            <a:endParaRPr lang="en-IN" sz="2800" dirty="0"/>
          </a:p>
        </p:txBody>
      </p:sp>
      <p:pic>
        <p:nvPicPr>
          <p:cNvPr id="8198" name="Picture 6" descr="Image result for vallathol narayana menon">
            <a:extLst>
              <a:ext uri="{FF2B5EF4-FFF2-40B4-BE49-F238E27FC236}">
                <a16:creationId xmlns:a16="http://schemas.microsoft.com/office/drawing/2014/main" id="{2D3D16EB-B39B-47F6-AEBE-AD9E7D7A1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468" y="0"/>
            <a:ext cx="185737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62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9E1965-BB32-48AC-BCD9-73324094BA39}"/>
              </a:ext>
            </a:extLst>
          </p:cNvPr>
          <p:cNvSpPr/>
          <p:nvPr/>
        </p:nvSpPr>
        <p:spPr>
          <a:xfrm>
            <a:off x="265043" y="325472"/>
            <a:ext cx="8362122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Early 1900 a </a:t>
            </a:r>
            <a:r>
              <a:rPr lang="en-IN" dirty="0" err="1"/>
              <a:t>sanskirt</a:t>
            </a:r>
            <a:r>
              <a:rPr lang="en-IN" dirty="0"/>
              <a:t>  Scholar and a specialist in </a:t>
            </a:r>
            <a:r>
              <a:rPr lang="en-IN" dirty="0" err="1"/>
              <a:t>Natya</a:t>
            </a:r>
            <a:r>
              <a:rPr lang="en-IN" dirty="0"/>
              <a:t> Sastra from Kerala</a:t>
            </a:r>
          </a:p>
          <a:p>
            <a:endParaRPr lang="en-IN" dirty="0"/>
          </a:p>
          <a:p>
            <a:r>
              <a:rPr lang="en-IN" b="1" dirty="0"/>
              <a:t>Padma </a:t>
            </a:r>
            <a:r>
              <a:rPr lang="en-IN" b="1" dirty="0" err="1"/>
              <a:t>Sree</a:t>
            </a:r>
            <a:r>
              <a:rPr lang="en-IN" b="1" dirty="0"/>
              <a:t> Guru Mani Madhava </a:t>
            </a:r>
            <a:r>
              <a:rPr lang="en-IN" b="1" dirty="0" err="1"/>
              <a:t>Chakyar</a:t>
            </a:r>
            <a:r>
              <a:rPr lang="en-IN" b="1" dirty="0"/>
              <a:t> took  </a:t>
            </a:r>
            <a:r>
              <a:rPr lang="en-IN" dirty="0" err="1"/>
              <a:t>Koodiyattam</a:t>
            </a:r>
            <a:r>
              <a:rPr lang="en-IN" dirty="0"/>
              <a:t> and </a:t>
            </a:r>
            <a:r>
              <a:rPr lang="en-IN" dirty="0" err="1"/>
              <a:t>Chakyar</a:t>
            </a:r>
            <a:r>
              <a:rPr lang="en-IN" dirty="0"/>
              <a:t> </a:t>
            </a:r>
            <a:r>
              <a:rPr lang="en-IN" dirty="0" err="1"/>
              <a:t>Koothu</a:t>
            </a:r>
            <a:r>
              <a:rPr lang="en-IN" dirty="0"/>
              <a:t>, Kathakali  </a:t>
            </a:r>
            <a:r>
              <a:rPr lang="en-IN" sz="2400" b="1" u="sng" dirty="0"/>
              <a:t>outside the precincts of the temples of Kerala to all over India  he </a:t>
            </a:r>
            <a:r>
              <a:rPr lang="en-IN" dirty="0"/>
              <a:t> gave training in </a:t>
            </a:r>
            <a:r>
              <a:rPr lang="en-IN" dirty="0" err="1"/>
              <a:t>Kudiyattam</a:t>
            </a:r>
            <a:r>
              <a:rPr lang="en-IN" dirty="0"/>
              <a:t>  &amp; kathakali to all interested  disciples including </a:t>
            </a:r>
            <a:r>
              <a:rPr lang="en-IN" b="1" dirty="0"/>
              <a:t>foreigners.</a:t>
            </a:r>
            <a:r>
              <a:rPr lang="en-IN" dirty="0"/>
              <a:t>  </a:t>
            </a:r>
          </a:p>
          <a:p>
            <a:endParaRPr lang="en-IN" b="1" dirty="0"/>
          </a:p>
          <a:p>
            <a:r>
              <a:rPr lang="en-IN" dirty="0"/>
              <a:t>Made great contributions to </a:t>
            </a:r>
            <a:r>
              <a:rPr lang="en-IN" dirty="0" err="1"/>
              <a:t>Koodiyaatam</a:t>
            </a:r>
            <a:r>
              <a:rPr lang="en-IN" dirty="0"/>
              <a:t>  and Kathakali and got  universal acceptance around the world, which got him the </a:t>
            </a:r>
            <a:r>
              <a:rPr lang="en-IN" dirty="0" err="1"/>
              <a:t>Padmasree</a:t>
            </a:r>
            <a:endParaRPr lang="en-IN" dirty="0"/>
          </a:p>
          <a:p>
            <a:endParaRPr lang="en-IN" dirty="0"/>
          </a:p>
          <a:p>
            <a:r>
              <a:rPr lang="en-IN" dirty="0"/>
              <a:t>He was  known Emperor of </a:t>
            </a:r>
            <a:r>
              <a:rPr lang="en-IN" b="1" dirty="0">
                <a:hlinkClick r:id="rId2" tooltip="Rasa (aesthetics)"/>
              </a:rPr>
              <a:t>Rasa-Abhinaya</a:t>
            </a:r>
            <a:r>
              <a:rPr lang="en-IN" dirty="0"/>
              <a:t>  and </a:t>
            </a:r>
            <a:r>
              <a:rPr lang="en-IN" b="1" i="1" dirty="0" err="1"/>
              <a:t>Netrābhinaya</a:t>
            </a:r>
            <a:r>
              <a:rPr lang="en-IN" dirty="0"/>
              <a:t> </a:t>
            </a:r>
          </a:p>
          <a:p>
            <a:endParaRPr lang="en-IN" dirty="0"/>
          </a:p>
          <a:p>
            <a:r>
              <a:rPr lang="en-IN" dirty="0"/>
              <a:t>When </a:t>
            </a:r>
            <a:r>
              <a:rPr lang="en-IN" dirty="0">
                <a:hlinkClick r:id="rId3" tooltip="Kerala Kalamandalam"/>
              </a:rPr>
              <a:t>Kerala </a:t>
            </a:r>
            <a:r>
              <a:rPr lang="en-IN" dirty="0" err="1">
                <a:hlinkClick r:id="rId3" tooltip="Kerala Kalamandalam"/>
              </a:rPr>
              <a:t>Kalamandalam</a:t>
            </a:r>
            <a:r>
              <a:rPr lang="en-IN" dirty="0"/>
              <a:t> (a school for the performing arts) was founded by </a:t>
            </a:r>
            <a:r>
              <a:rPr lang="en-IN" dirty="0" err="1">
                <a:hlinkClick r:id="rId4" tooltip="Vallathol Narayana Menon"/>
              </a:rPr>
              <a:t>Vallathol</a:t>
            </a:r>
            <a:r>
              <a:rPr lang="en-IN" dirty="0">
                <a:hlinkClick r:id="rId4" tooltip="Vallathol Narayana Menon"/>
              </a:rPr>
              <a:t> Narayana Menon</a:t>
            </a:r>
            <a:r>
              <a:rPr lang="en-IN" dirty="0"/>
              <a:t>,  invited authority of </a:t>
            </a:r>
            <a:r>
              <a:rPr lang="en-IN" i="1" dirty="0"/>
              <a:t>Rasa-abhinaya</a:t>
            </a:r>
            <a:r>
              <a:rPr lang="en-IN" dirty="0"/>
              <a:t>, Mani Madhava </a:t>
            </a:r>
            <a:r>
              <a:rPr lang="en-IN" dirty="0" err="1"/>
              <a:t>Chakyar</a:t>
            </a:r>
            <a:r>
              <a:rPr lang="en-IN" dirty="0"/>
              <a:t> as the master trainer for </a:t>
            </a:r>
            <a:r>
              <a:rPr lang="en-IN" i="1" dirty="0"/>
              <a:t>Rasa-abhinaya</a:t>
            </a:r>
            <a:r>
              <a:rPr lang="en-IN" dirty="0"/>
              <a:t> to the </a:t>
            </a:r>
            <a:r>
              <a:rPr lang="en-IN" dirty="0">
                <a:hlinkClick r:id="rId5" tooltip="Kathakali"/>
              </a:rPr>
              <a:t>Kathakali</a:t>
            </a:r>
            <a:r>
              <a:rPr lang="en-IN" dirty="0"/>
              <a:t> </a:t>
            </a:r>
            <a:r>
              <a:rPr lang="en-IN" sz="3200" b="1" dirty="0"/>
              <a:t>students from all over the world.</a:t>
            </a:r>
            <a:endParaRPr lang="en-IN" b="1" dirty="0"/>
          </a:p>
        </p:txBody>
      </p:sp>
      <p:pic>
        <p:nvPicPr>
          <p:cNvPr id="6146" name="Picture 2" descr="Mani Madhava Chakyar.jpg">
            <a:extLst>
              <a:ext uri="{FF2B5EF4-FFF2-40B4-BE49-F238E27FC236}">
                <a16:creationId xmlns:a16="http://schemas.microsoft.com/office/drawing/2014/main" id="{2F393FD2-8B4E-46FF-AA4B-D15C1A59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150" y="492367"/>
            <a:ext cx="3521229" cy="579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0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E2CEAF-E916-49F2-9F0D-9F4F602E72FD}"/>
              </a:ext>
            </a:extLst>
          </p:cNvPr>
          <p:cNvSpPr/>
          <p:nvPr/>
        </p:nvSpPr>
        <p:spPr>
          <a:xfrm>
            <a:off x="2318094" y="238462"/>
            <a:ext cx="748955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That opened up 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Kathakali to the world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9218" name="Picture 2" descr="Image result for foreigners performing kathakali">
            <a:extLst>
              <a:ext uri="{FF2B5EF4-FFF2-40B4-BE49-F238E27FC236}">
                <a16:creationId xmlns:a16="http://schemas.microsoft.com/office/drawing/2014/main" id="{5239DD20-35CB-4425-B2C5-630FF794A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113" y="2258115"/>
            <a:ext cx="6480383" cy="43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F9315C-7AFB-4C11-A835-06822C0FCBAA}"/>
              </a:ext>
            </a:extLst>
          </p:cNvPr>
          <p:cNvSpPr/>
          <p:nvPr/>
        </p:nvSpPr>
        <p:spPr>
          <a:xfrm>
            <a:off x="172279" y="3167414"/>
            <a:ext cx="4837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</a:rPr>
              <a:t>Farley Richmond and other scholars, Kathakali shares many elements such as costumes with ancient Indian performance arts such as </a:t>
            </a:r>
            <a:r>
              <a:rPr lang="en-IN" i="1" dirty="0" err="1">
                <a:solidFill>
                  <a:srgbClr val="FFFF00"/>
                </a:solidFill>
                <a:latin typeface="Arial" panose="020B0604020202020204" pitchFamily="34" charset="0"/>
              </a:rPr>
              <a:t>Kutiyattam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</a:rPr>
              <a:t>(classical Sanskrit drama) and medieval era </a:t>
            </a:r>
            <a:r>
              <a:rPr lang="en-IN" i="1" dirty="0" err="1">
                <a:solidFill>
                  <a:srgbClr val="FFFF00"/>
                </a:solidFill>
                <a:latin typeface="Arial" panose="020B0604020202020204" pitchFamily="34" charset="0"/>
              </a:rPr>
              <a:t>Krishnanattam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</a:rPr>
              <a:t>, 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15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7ECCE7-CB29-4AC3-8E1F-5DE57B702013}"/>
              </a:ext>
            </a:extLst>
          </p:cNvPr>
          <p:cNvSpPr/>
          <p:nvPr/>
        </p:nvSpPr>
        <p:spPr>
          <a:xfrm>
            <a:off x="437321" y="304799"/>
            <a:ext cx="3543835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Kathakali is a  combination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Literature,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Music,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Painting,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Acting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Dance,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a beautiful mix of dance, drama and music. 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149E-A256-410D-B8C2-6D47949A9C45}"/>
              </a:ext>
            </a:extLst>
          </p:cNvPr>
          <p:cNvSpPr txBox="1"/>
          <p:nvPr/>
        </p:nvSpPr>
        <p:spPr>
          <a:xfrm>
            <a:off x="437322" y="4382189"/>
            <a:ext cx="5565913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Like all classical dance arts of India, Kathakali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Synthesizes music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Vocal performers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Choreography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Hand Gestures – Called Mudras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Facial gestures  - Called Bhavas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Costumes </a:t>
            </a:r>
          </a:p>
        </p:txBody>
      </p:sp>
      <p:pic>
        <p:nvPicPr>
          <p:cNvPr id="13314" name="Picture 2" descr="Image result for kathakali padangal">
            <a:extLst>
              <a:ext uri="{FF2B5EF4-FFF2-40B4-BE49-F238E27FC236}">
                <a16:creationId xmlns:a16="http://schemas.microsoft.com/office/drawing/2014/main" id="{0BF48884-5164-4408-9E01-28ADF78F9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75" y="0"/>
            <a:ext cx="5223771" cy="336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D39D4-819A-41CC-9AF2-780CB3CA7E2F}"/>
              </a:ext>
            </a:extLst>
          </p:cNvPr>
          <p:cNvSpPr txBox="1"/>
          <p:nvPr/>
        </p:nvSpPr>
        <p:spPr>
          <a:xfrm>
            <a:off x="7129668" y="4659187"/>
            <a:ext cx="474427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</a:rPr>
              <a:t>Kathakali differs  for other classical dances </a:t>
            </a:r>
          </a:p>
          <a:p>
            <a:r>
              <a:rPr lang="en-IN" dirty="0">
                <a:solidFill>
                  <a:schemeClr val="tx2"/>
                </a:solidFill>
                <a:latin typeface="Arial" panose="020B0604020202020204" pitchFamily="34" charset="0"/>
              </a:rPr>
              <a:t> that it incorporates movements from ancient Indian martial arts and athletic traditions of South India</a:t>
            </a:r>
            <a:endParaRPr lang="en-IN" dirty="0">
              <a:solidFill>
                <a:schemeClr val="tx2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4525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FDAD82-48FE-4E60-8D56-6D478B05175D}"/>
              </a:ext>
            </a:extLst>
          </p:cNvPr>
          <p:cNvSpPr txBox="1"/>
          <p:nvPr/>
        </p:nvSpPr>
        <p:spPr>
          <a:xfrm>
            <a:off x="530087" y="198782"/>
            <a:ext cx="8560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Vocal Performers</a:t>
            </a:r>
          </a:p>
        </p:txBody>
      </p:sp>
      <p:pic>
        <p:nvPicPr>
          <p:cNvPr id="12290" name="Picture 2" descr="Image result for kathakali padangal">
            <a:extLst>
              <a:ext uri="{FF2B5EF4-FFF2-40B4-BE49-F238E27FC236}">
                <a16:creationId xmlns:a16="http://schemas.microsoft.com/office/drawing/2014/main" id="{3DF4C07D-37BD-497C-9C3E-3561A2EA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432" y="2014330"/>
            <a:ext cx="2545909" cy="40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7FAE6A-B4AB-40E3-85C2-D9FC9D019947}"/>
              </a:ext>
            </a:extLst>
          </p:cNvPr>
          <p:cNvSpPr txBox="1"/>
          <p:nvPr/>
        </p:nvSpPr>
        <p:spPr>
          <a:xfrm>
            <a:off x="371061" y="1444943"/>
            <a:ext cx="7460973" cy="11387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Vocal performance in Kathakali is called </a:t>
            </a:r>
          </a:p>
          <a:p>
            <a:endParaRPr lang="en-IN" dirty="0"/>
          </a:p>
          <a:p>
            <a:r>
              <a:rPr lang="en-IN" sz="3200" dirty="0"/>
              <a:t>Kathakali </a:t>
            </a:r>
            <a:r>
              <a:rPr lang="en-IN" sz="3200" dirty="0" err="1"/>
              <a:t>Padangal</a:t>
            </a:r>
            <a:r>
              <a:rPr lang="en-IN" sz="32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8A2146-05FE-4485-BEC9-C5DAD6A8ADF6}"/>
              </a:ext>
            </a:extLst>
          </p:cNvPr>
          <p:cNvSpPr/>
          <p:nvPr/>
        </p:nvSpPr>
        <p:spPr>
          <a:xfrm>
            <a:off x="258518" y="3201112"/>
            <a:ext cx="7127019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Each “</a:t>
            </a:r>
            <a:r>
              <a:rPr lang="en-IN" dirty="0" err="1">
                <a:solidFill>
                  <a:schemeClr val="tx2"/>
                </a:solidFill>
                <a:latin typeface="Verdana" panose="020B0604030504040204" pitchFamily="34" charset="0"/>
              </a:rPr>
              <a:t>Padam</a:t>
            </a:r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” is a poem recited in one of the </a:t>
            </a:r>
            <a:r>
              <a:rPr lang="en-IN" dirty="0" err="1">
                <a:solidFill>
                  <a:schemeClr val="tx2"/>
                </a:solidFill>
                <a:latin typeface="Verdana" panose="020B0604030504040204" pitchFamily="34" charset="0"/>
              </a:rPr>
              <a:t>Karnatic</a:t>
            </a:r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 music ragas. </a:t>
            </a:r>
            <a:r>
              <a:rPr lang="en-IN" dirty="0" err="1">
                <a:solidFill>
                  <a:schemeClr val="tx2"/>
                </a:solidFill>
                <a:latin typeface="Verdana" panose="020B0604030504040204" pitchFamily="34" charset="0"/>
              </a:rPr>
              <a:t>Aattakkadhakal</a:t>
            </a:r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 (stories for dance), </a:t>
            </a:r>
            <a:r>
              <a:rPr lang="en-US" dirty="0" err="1"/>
              <a:t>Sanskitised</a:t>
            </a:r>
            <a:r>
              <a:rPr lang="en-US" dirty="0"/>
              <a:t> Malayalam</a:t>
            </a:r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.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06CC7D-41CB-4C2E-87CB-5708EBFCB3B3}"/>
              </a:ext>
            </a:extLst>
          </p:cNvPr>
          <p:cNvSpPr/>
          <p:nvPr/>
        </p:nvSpPr>
        <p:spPr>
          <a:xfrm>
            <a:off x="530086" y="4876621"/>
            <a:ext cx="7530701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The orchestra in it is composed of two vocal musicians, one keeping time with a resounding gong called </a:t>
            </a:r>
            <a:r>
              <a:rPr lang="en-IN" dirty="0" err="1">
                <a:solidFill>
                  <a:schemeClr val="tx2"/>
                </a:solidFill>
                <a:latin typeface="Verdana" panose="020B0604030504040204" pitchFamily="34" charset="0"/>
              </a:rPr>
              <a:t>chegala</a:t>
            </a:r>
            <a:r>
              <a:rPr lang="en-IN" dirty="0">
                <a:solidFill>
                  <a:schemeClr val="tx2"/>
                </a:solidFill>
                <a:latin typeface="Verdana" panose="020B0604030504040204" pitchFamily="34" charset="0"/>
              </a:rPr>
              <a:t> and the other with a pair of clanking cymbals called </a:t>
            </a:r>
            <a:r>
              <a:rPr lang="en-IN" dirty="0" err="1">
                <a:solidFill>
                  <a:schemeClr val="tx2"/>
                </a:solidFill>
                <a:latin typeface="Verdana" panose="020B0604030504040204" pitchFamily="34" charset="0"/>
              </a:rPr>
              <a:t>elethalam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6B10-FA16-44CE-8EC5-4EFB00AD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 Gestures - Mudras</a:t>
            </a:r>
          </a:p>
        </p:txBody>
      </p:sp>
      <p:pic>
        <p:nvPicPr>
          <p:cNvPr id="3" name="Picture 4" descr="Image result for Kathakali facial gestures">
            <a:extLst>
              <a:ext uri="{FF2B5EF4-FFF2-40B4-BE49-F238E27FC236}">
                <a16:creationId xmlns:a16="http://schemas.microsoft.com/office/drawing/2014/main" id="{D45822CF-6391-41C3-9147-306EF6038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1" y="1457350"/>
            <a:ext cx="5483863" cy="467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Kathakali Mudras">
            <a:extLst>
              <a:ext uri="{FF2B5EF4-FFF2-40B4-BE49-F238E27FC236}">
                <a16:creationId xmlns:a16="http://schemas.microsoft.com/office/drawing/2014/main" id="{F10BB499-669E-40D3-B194-21EDF8A4F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38" y="2011680"/>
            <a:ext cx="5137812" cy="305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9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4B1EC4-FC54-411D-B6A5-3F6535DC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8968"/>
          </a:xfrm>
        </p:spPr>
        <p:txBody>
          <a:bodyPr/>
          <a:lstStyle/>
          <a:p>
            <a:r>
              <a:rPr lang="en-IN" dirty="0"/>
              <a:t>Facial Gestures -</a:t>
            </a:r>
            <a:r>
              <a:rPr lang="en-IN" dirty="0" err="1"/>
              <a:t>Navarasas</a:t>
            </a:r>
            <a:endParaRPr lang="en-IN" dirty="0"/>
          </a:p>
        </p:txBody>
      </p:sp>
      <p:pic>
        <p:nvPicPr>
          <p:cNvPr id="15364" name="Picture 4" descr="Sringara-Love">
            <a:extLst>
              <a:ext uri="{FF2B5EF4-FFF2-40B4-BE49-F238E27FC236}">
                <a16:creationId xmlns:a16="http://schemas.microsoft.com/office/drawing/2014/main" id="{3A1A0ACB-EB3E-486D-BC7E-3CEB5EE8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59" y="1560781"/>
            <a:ext cx="17335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2AFC6-CFF5-461D-A36C-30601443E071}"/>
              </a:ext>
            </a:extLst>
          </p:cNvPr>
          <p:cNvSpPr/>
          <p:nvPr/>
        </p:nvSpPr>
        <p:spPr>
          <a:xfrm>
            <a:off x="1221228" y="3646994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Sringara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-Love</a:t>
            </a:r>
            <a:endParaRPr lang="en-IN" dirty="0"/>
          </a:p>
        </p:txBody>
      </p:sp>
      <p:pic>
        <p:nvPicPr>
          <p:cNvPr id="15366" name="Picture 6" descr="Sringara-Love">
            <a:extLst>
              <a:ext uri="{FF2B5EF4-FFF2-40B4-BE49-F238E27FC236}">
                <a16:creationId xmlns:a16="http://schemas.microsoft.com/office/drawing/2014/main" id="{DA828828-E7E0-4425-9956-EB136D0E1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64" y="1560781"/>
            <a:ext cx="17335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68D697-26C5-4677-A644-1A21CF1D3355}"/>
              </a:ext>
            </a:extLst>
          </p:cNvPr>
          <p:cNvSpPr/>
          <p:nvPr/>
        </p:nvSpPr>
        <p:spPr>
          <a:xfrm>
            <a:off x="2971816" y="3646994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Hasya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-Comedy</a:t>
            </a:r>
            <a:endParaRPr lang="en-IN" dirty="0"/>
          </a:p>
        </p:txBody>
      </p:sp>
      <p:pic>
        <p:nvPicPr>
          <p:cNvPr id="15368" name="Picture 8" descr="Sringara-Love">
            <a:extLst>
              <a:ext uri="{FF2B5EF4-FFF2-40B4-BE49-F238E27FC236}">
                <a16:creationId xmlns:a16="http://schemas.microsoft.com/office/drawing/2014/main" id="{755E168A-FD11-4195-9152-CA7F93A6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59" y="4161940"/>
            <a:ext cx="17335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BCD08C-ADF1-4EFB-9BEF-BCB3A367D1BF}"/>
              </a:ext>
            </a:extLst>
          </p:cNvPr>
          <p:cNvSpPr/>
          <p:nvPr/>
        </p:nvSpPr>
        <p:spPr>
          <a:xfrm>
            <a:off x="1293172" y="6378856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Karuna-Pity</a:t>
            </a:r>
            <a:endParaRPr lang="en-IN" dirty="0"/>
          </a:p>
        </p:txBody>
      </p:sp>
      <p:pic>
        <p:nvPicPr>
          <p:cNvPr id="15370" name="Picture 10" descr="Sringara-Love">
            <a:extLst>
              <a:ext uri="{FF2B5EF4-FFF2-40B4-BE49-F238E27FC236}">
                <a16:creationId xmlns:a16="http://schemas.microsoft.com/office/drawing/2014/main" id="{A614369F-50E0-4AA9-AE23-07F8DAF1F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677" y="4161940"/>
            <a:ext cx="17335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375F21-28FC-489F-A7C8-0E9DFBD2981D}"/>
              </a:ext>
            </a:extLst>
          </p:cNvPr>
          <p:cNvSpPr/>
          <p:nvPr/>
        </p:nvSpPr>
        <p:spPr>
          <a:xfrm>
            <a:off x="3103677" y="6277442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Raudra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-Furious</a:t>
            </a:r>
            <a:endParaRPr lang="en-IN" dirty="0"/>
          </a:p>
        </p:txBody>
      </p:sp>
      <p:pic>
        <p:nvPicPr>
          <p:cNvPr id="15372" name="Picture 12" descr="Sringara-Love">
            <a:extLst>
              <a:ext uri="{FF2B5EF4-FFF2-40B4-BE49-F238E27FC236}">
                <a16:creationId xmlns:a16="http://schemas.microsoft.com/office/drawing/2014/main" id="{C0325D2E-0A3C-41F7-9389-EFA89449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11" y="1560781"/>
            <a:ext cx="17335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4AFB5F-DB5D-4B7A-99A5-F82CB9EF8E1C}"/>
              </a:ext>
            </a:extLst>
          </p:cNvPr>
          <p:cNvSpPr/>
          <p:nvPr/>
        </p:nvSpPr>
        <p:spPr>
          <a:xfrm>
            <a:off x="4891346" y="3650456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solidFill>
                  <a:srgbClr val="000000"/>
                </a:solidFill>
                <a:latin typeface="Arial" panose="020B0604020202020204" pitchFamily="34" charset="0"/>
              </a:rPr>
              <a:t>Beebhatsa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-Disgust</a:t>
            </a:r>
            <a:endParaRPr lang="en-IN" dirty="0"/>
          </a:p>
        </p:txBody>
      </p:sp>
      <p:pic>
        <p:nvPicPr>
          <p:cNvPr id="17" name="Picture 2" descr="Image result for Kathakali facial gestures">
            <a:extLst>
              <a:ext uri="{FF2B5EF4-FFF2-40B4-BE49-F238E27FC236}">
                <a16:creationId xmlns:a16="http://schemas.microsoft.com/office/drawing/2014/main" id="{047F28E0-A38A-46EA-B967-126A4870E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40" y="1560781"/>
            <a:ext cx="4227192" cy="436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484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3713-2E7C-4658-A686-3855E8D1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9984"/>
          </a:xfrm>
        </p:spPr>
        <p:txBody>
          <a:bodyPr/>
          <a:lstStyle/>
          <a:p>
            <a:r>
              <a:rPr lang="en-IN" dirty="0"/>
              <a:t>Musical Instruments</a:t>
            </a:r>
          </a:p>
        </p:txBody>
      </p:sp>
      <p:sp>
        <p:nvSpPr>
          <p:cNvPr id="3" name="AutoShape 2" descr="Image result for chenda in kathakali">
            <a:extLst>
              <a:ext uri="{FF2B5EF4-FFF2-40B4-BE49-F238E27FC236}">
                <a16:creationId xmlns:a16="http://schemas.microsoft.com/office/drawing/2014/main" id="{091B1B4B-D632-4FDC-9655-F24858C3A8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Image result for chenda in kathakali">
            <a:extLst>
              <a:ext uri="{FF2B5EF4-FFF2-40B4-BE49-F238E27FC236}">
                <a16:creationId xmlns:a16="http://schemas.microsoft.com/office/drawing/2014/main" id="{1F45194F-CE91-4915-AB20-739E55D284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3861" y="299524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390" name="Picture 6" descr="Image result for chenda in kathakali">
            <a:extLst>
              <a:ext uri="{FF2B5EF4-FFF2-40B4-BE49-F238E27FC236}">
                <a16:creationId xmlns:a16="http://schemas.microsoft.com/office/drawing/2014/main" id="{E8C2B040-AC7B-4936-A8C4-ADE295B3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4" y="2478698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Image result for MAdalam">
            <a:extLst>
              <a:ext uri="{FF2B5EF4-FFF2-40B4-BE49-F238E27FC236}">
                <a16:creationId xmlns:a16="http://schemas.microsoft.com/office/drawing/2014/main" id="{1D34A2D9-65A8-4548-8D99-1A1E99421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258" y="1392702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Image result for Cymbal  in Kathakali">
            <a:extLst>
              <a:ext uri="{FF2B5EF4-FFF2-40B4-BE49-F238E27FC236}">
                <a16:creationId xmlns:a16="http://schemas.microsoft.com/office/drawing/2014/main" id="{07F786C3-E611-4A2D-AC89-39C2C5C6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05" y="452718"/>
            <a:ext cx="2679257" cy="174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Image result for Gong">
            <a:extLst>
              <a:ext uri="{FF2B5EF4-FFF2-40B4-BE49-F238E27FC236}">
                <a16:creationId xmlns:a16="http://schemas.microsoft.com/office/drawing/2014/main" id="{98A5BA25-5C8B-45B2-AB6E-87702856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94" y="2995246"/>
            <a:ext cx="2917581" cy="354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8E7F-9E2E-496C-B2DD-D7CDBB8D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72" y="213567"/>
            <a:ext cx="9404723" cy="532020"/>
          </a:xfrm>
        </p:spPr>
        <p:txBody>
          <a:bodyPr/>
          <a:lstStyle/>
          <a:p>
            <a:r>
              <a:rPr lang="en-IN" dirty="0"/>
              <a:t>Costume - </a:t>
            </a:r>
            <a:r>
              <a:rPr lang="en-IN" dirty="0" err="1"/>
              <a:t>Vesham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FB110C-D3CE-44FD-917F-E840C9622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122876"/>
              </p:ext>
            </p:extLst>
          </p:nvPr>
        </p:nvGraphicFramePr>
        <p:xfrm>
          <a:off x="575772" y="1097280"/>
          <a:ext cx="10321374" cy="5547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133">
                  <a:extLst>
                    <a:ext uri="{9D8B030D-6E8A-4147-A177-3AD203B41FA5}">
                      <a16:colId xmlns:a16="http://schemas.microsoft.com/office/drawing/2014/main" val="1823630894"/>
                    </a:ext>
                  </a:extLst>
                </a:gridCol>
                <a:gridCol w="2729132">
                  <a:extLst>
                    <a:ext uri="{9D8B030D-6E8A-4147-A177-3AD203B41FA5}">
                      <a16:colId xmlns:a16="http://schemas.microsoft.com/office/drawing/2014/main" val="817057243"/>
                    </a:ext>
                  </a:extLst>
                </a:gridCol>
                <a:gridCol w="6733109">
                  <a:extLst>
                    <a:ext uri="{9D8B030D-6E8A-4147-A177-3AD203B41FA5}">
                      <a16:colId xmlns:a16="http://schemas.microsoft.com/office/drawing/2014/main" val="1922322718"/>
                    </a:ext>
                  </a:extLst>
                </a:gridCol>
              </a:tblGrid>
              <a:tr h="427111"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55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Pacha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(Green)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portrays noble protagonists like King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Nalan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Nalacharitham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Lord Rama, Arjuna etc.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359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Kathi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(Knife)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portrays villainous characters like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Duryodhanan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Mahabharata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61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Thadi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(Beard)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are three types of bearded or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Thadi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Veshams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7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"Vella </a:t>
                      </a:r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Thadi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 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White beard for superhuman monkeys like Hanuman.</a:t>
                      </a:r>
                      <a:b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34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Chuvanna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Thadi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 beard is for evil characters like Bali in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Balivadham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Rakshasas, Asuras etc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54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Karutha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Thadi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Black beard for the hunter like the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Kattalan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Nalacharitham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Kiratham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Kathakali.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71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Kari (Black) 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for lady-demons (witches in Indian epic) like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Poothana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593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Minukku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(Prettying Up)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for female characters and sages -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Damayanthi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Bhanumathi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227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28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Kathi Vesham">
            <a:extLst>
              <a:ext uri="{FF2B5EF4-FFF2-40B4-BE49-F238E27FC236}">
                <a16:creationId xmlns:a16="http://schemas.microsoft.com/office/drawing/2014/main" id="{3E387310-AD52-4106-81D6-05075941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91" y="636776"/>
            <a:ext cx="2813537" cy="308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CB0FCB-649B-4599-ADE4-2376A0F60A4A}"/>
              </a:ext>
            </a:extLst>
          </p:cNvPr>
          <p:cNvSpPr/>
          <p:nvPr/>
        </p:nvSpPr>
        <p:spPr>
          <a:xfrm>
            <a:off x="1190477" y="3717599"/>
            <a:ext cx="2031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chemeClr val="tx2"/>
                </a:solidFill>
              </a:rPr>
              <a:t>Kathi</a:t>
            </a:r>
            <a:r>
              <a:rPr lang="en-IN" dirty="0">
                <a:solidFill>
                  <a:schemeClr val="tx2"/>
                </a:solidFill>
              </a:rPr>
              <a:t>: characters like </a:t>
            </a:r>
            <a:r>
              <a:rPr lang="en-IN" dirty="0" err="1">
                <a:solidFill>
                  <a:schemeClr val="tx2"/>
                </a:solidFill>
              </a:rPr>
              <a:t>Duryodhanan</a:t>
            </a:r>
            <a:r>
              <a:rPr lang="en-IN" dirty="0">
                <a:solidFill>
                  <a:schemeClr val="tx2"/>
                </a:solidFill>
              </a:rPr>
              <a:t> in Mahabharata</a:t>
            </a:r>
          </a:p>
        </p:txBody>
      </p:sp>
      <p:pic>
        <p:nvPicPr>
          <p:cNvPr id="17412" name="Picture 4" descr="http://www.zonkerala.com/articles/images/minukku-vesham.jpg">
            <a:extLst>
              <a:ext uri="{FF2B5EF4-FFF2-40B4-BE49-F238E27FC236}">
                <a16:creationId xmlns:a16="http://schemas.microsoft.com/office/drawing/2014/main" id="{01804452-28DF-40DE-9FA0-47D8CE04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50" y="1104314"/>
            <a:ext cx="1919507" cy="249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D899A5-B18F-4CB5-9A26-F1192EFC7247}"/>
              </a:ext>
            </a:extLst>
          </p:cNvPr>
          <p:cNvSpPr/>
          <p:nvPr/>
        </p:nvSpPr>
        <p:spPr>
          <a:xfrm>
            <a:off x="4257233" y="3599673"/>
            <a:ext cx="2031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chemeClr val="tx2"/>
                </a:solidFill>
              </a:rPr>
              <a:t>Minukku</a:t>
            </a:r>
            <a:r>
              <a:rPr lang="en-IN" dirty="0">
                <a:solidFill>
                  <a:schemeClr val="tx2"/>
                </a:solidFill>
              </a:rPr>
              <a:t>: characters like </a:t>
            </a:r>
            <a:r>
              <a:rPr lang="en-IN" dirty="0" err="1">
                <a:solidFill>
                  <a:schemeClr val="tx2"/>
                </a:solidFill>
              </a:rPr>
              <a:t>Draupathi</a:t>
            </a:r>
            <a:r>
              <a:rPr lang="en-IN" dirty="0">
                <a:solidFill>
                  <a:schemeClr val="tx2"/>
                </a:solidFill>
              </a:rPr>
              <a:t> in Mahabharata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BAC822-1180-4BC7-B65B-22FA5C15C490}"/>
              </a:ext>
            </a:extLst>
          </p:cNvPr>
          <p:cNvSpPr/>
          <p:nvPr/>
        </p:nvSpPr>
        <p:spPr>
          <a:xfrm>
            <a:off x="7323989" y="2947862"/>
            <a:ext cx="32816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portrays noble protagonists </a:t>
            </a:r>
          </a:p>
          <a:p>
            <a:r>
              <a:rPr lang="en-IN" dirty="0">
                <a:solidFill>
                  <a:schemeClr val="tx2"/>
                </a:solidFill>
              </a:rPr>
              <a:t>Arjuna </a:t>
            </a:r>
            <a:r>
              <a:rPr lang="en-IN" dirty="0" err="1">
                <a:solidFill>
                  <a:schemeClr val="tx2"/>
                </a:solidFill>
              </a:rPr>
              <a:t>im</a:t>
            </a:r>
            <a:r>
              <a:rPr lang="en-IN" dirty="0">
                <a:solidFill>
                  <a:schemeClr val="tx2"/>
                </a:solidFill>
              </a:rPr>
              <a:t> </a:t>
            </a:r>
            <a:r>
              <a:rPr lang="en-IN" dirty="0" err="1">
                <a:solidFill>
                  <a:schemeClr val="tx2"/>
                </a:solidFill>
              </a:rPr>
              <a:t>Mahabharatha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17414" name="Picture 6" descr="Pacha vesham">
            <a:extLst>
              <a:ext uri="{FF2B5EF4-FFF2-40B4-BE49-F238E27FC236}">
                <a16:creationId xmlns:a16="http://schemas.microsoft.com/office/drawing/2014/main" id="{C90360F1-2950-410C-B492-2C1B8424C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29" y="865164"/>
            <a:ext cx="2095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ella Thadi">
            <a:extLst>
              <a:ext uri="{FF2B5EF4-FFF2-40B4-BE49-F238E27FC236}">
                <a16:creationId xmlns:a16="http://schemas.microsoft.com/office/drawing/2014/main" id="{202ADEDD-EC6B-48E6-921A-96E97850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443" y="3686167"/>
            <a:ext cx="2782473" cy="298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92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1DF67-2878-4F27-A2B3-59EA6CC7C61D}"/>
              </a:ext>
            </a:extLst>
          </p:cNvPr>
          <p:cNvSpPr txBox="1"/>
          <p:nvPr/>
        </p:nvSpPr>
        <p:spPr>
          <a:xfrm>
            <a:off x="1086680" y="1630017"/>
            <a:ext cx="98066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/>
              <a:t>KATHA    KALI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A9AED2F-C4BE-4DE3-9179-FDD61E158882}"/>
              </a:ext>
            </a:extLst>
          </p:cNvPr>
          <p:cNvSpPr/>
          <p:nvPr/>
        </p:nvSpPr>
        <p:spPr>
          <a:xfrm rot="16200000">
            <a:off x="8613979" y="1527435"/>
            <a:ext cx="410698" cy="3697347"/>
          </a:xfrm>
          <a:prstGeom prst="leftBrace">
            <a:avLst>
              <a:gd name="adj1" fmla="val 145205"/>
              <a:gd name="adj2" fmla="val 515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C9AF118-17DC-4A15-8419-CFF3EC4C3319}"/>
              </a:ext>
            </a:extLst>
          </p:cNvPr>
          <p:cNvSpPr/>
          <p:nvPr/>
        </p:nvSpPr>
        <p:spPr>
          <a:xfrm rot="16200000">
            <a:off x="3316425" y="1444548"/>
            <a:ext cx="410698" cy="4194305"/>
          </a:xfrm>
          <a:prstGeom prst="leftBrace">
            <a:avLst>
              <a:gd name="adj1" fmla="val 145205"/>
              <a:gd name="adj2" fmla="val 515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https://upload.wikimedia.org/wikipedia/commons/thumb/7/7d/Kathakali_BNC.jpg/220px-Kathakali_BNC.jpg">
            <a:extLst>
              <a:ext uri="{FF2B5EF4-FFF2-40B4-BE49-F238E27FC236}">
                <a16:creationId xmlns:a16="http://schemas.microsoft.com/office/drawing/2014/main" id="{2E1EB177-E451-4FC6-AE23-A978AD6CF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6798" cy="192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B692D-4EA2-49B6-85FF-A5A853BC8D36}"/>
              </a:ext>
            </a:extLst>
          </p:cNvPr>
          <p:cNvSpPr txBox="1"/>
          <p:nvPr/>
        </p:nvSpPr>
        <p:spPr>
          <a:xfrm>
            <a:off x="2173358" y="4924554"/>
            <a:ext cx="3710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/>
              <a:t>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FFAE-13E2-46D5-868C-85816312D6D4}"/>
              </a:ext>
            </a:extLst>
          </p:cNvPr>
          <p:cNvSpPr txBox="1"/>
          <p:nvPr/>
        </p:nvSpPr>
        <p:spPr>
          <a:xfrm>
            <a:off x="7792289" y="4924553"/>
            <a:ext cx="3710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/>
              <a:t>PLAY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654839-B154-4147-9B97-2BED882818AA}"/>
              </a:ext>
            </a:extLst>
          </p:cNvPr>
          <p:cNvCxnSpPr/>
          <p:nvPr/>
        </p:nvCxnSpPr>
        <p:spPr>
          <a:xfrm>
            <a:off x="3521774" y="3922643"/>
            <a:ext cx="0" cy="111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55608D-17FA-4922-88BB-27617455435F}"/>
              </a:ext>
            </a:extLst>
          </p:cNvPr>
          <p:cNvCxnSpPr/>
          <p:nvPr/>
        </p:nvCxnSpPr>
        <p:spPr>
          <a:xfrm>
            <a:off x="8849154" y="3747050"/>
            <a:ext cx="0" cy="111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71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8918-736B-4E40-B7F5-6CBAD6F0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66" y="832545"/>
            <a:ext cx="9404723" cy="2895393"/>
          </a:xfrm>
        </p:spPr>
        <p:txBody>
          <a:bodyPr/>
          <a:lstStyle/>
          <a:p>
            <a:r>
              <a:rPr lang="en-IN" dirty="0"/>
              <a:t>A leaflet from </a:t>
            </a:r>
            <a:r>
              <a:rPr lang="en-IN" dirty="0" err="1"/>
              <a:t>Mahabharatha</a:t>
            </a:r>
            <a:br>
              <a:rPr lang="en-IN" dirty="0"/>
            </a:br>
            <a:r>
              <a:rPr lang="en-IN" dirty="0"/>
              <a:t> were </a:t>
            </a:r>
            <a:r>
              <a:rPr lang="en-IN" dirty="0" err="1"/>
              <a:t>Dushansan</a:t>
            </a:r>
            <a:r>
              <a:rPr lang="en-IN" dirty="0"/>
              <a:t> was killed at </a:t>
            </a:r>
            <a:r>
              <a:rPr lang="en-IN" dirty="0" err="1"/>
              <a:t>Kurkeshtra</a:t>
            </a:r>
            <a:r>
              <a:rPr lang="en-IN" dirty="0"/>
              <a:t>  by </a:t>
            </a:r>
            <a:r>
              <a:rPr lang="en-IN" dirty="0" err="1"/>
              <a:t>Bheema</a:t>
            </a:r>
            <a:endParaRPr lang="en-IN" dirty="0"/>
          </a:p>
        </p:txBody>
      </p:sp>
      <p:pic>
        <p:nvPicPr>
          <p:cNvPr id="20482" name="Picture 2" descr="Image result for mahabharata">
            <a:extLst>
              <a:ext uri="{FF2B5EF4-FFF2-40B4-BE49-F238E27FC236}">
                <a16:creationId xmlns:a16="http://schemas.microsoft.com/office/drawing/2014/main" id="{43F0D393-0D78-4A31-9476-6D30E22DD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27" y="2180492"/>
            <a:ext cx="3125291" cy="41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589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87C7CB-CE2F-4ECF-AE94-496520ABE4DB}"/>
              </a:ext>
            </a:extLst>
          </p:cNvPr>
          <p:cNvSpPr/>
          <p:nvPr/>
        </p:nvSpPr>
        <p:spPr>
          <a:xfrm>
            <a:off x="188773" y="2136338"/>
            <a:ext cx="1181445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 enjoy </a:t>
            </a:r>
            <a:r>
              <a:rPr lang="en-US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Kalthakali</a:t>
            </a:r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You need to know the story what is</a:t>
            </a:r>
          </a:p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played</a:t>
            </a:r>
            <a:endParaRPr lang="en-IN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3055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Image result for draupadi amar chitra katha">
            <a:extLst>
              <a:ext uri="{FF2B5EF4-FFF2-40B4-BE49-F238E27FC236}">
                <a16:creationId xmlns:a16="http://schemas.microsoft.com/office/drawing/2014/main" id="{AF4DDCBB-C76C-4D4F-A4BE-1E8F8AF2B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613" y="0"/>
            <a:ext cx="4929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6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28c35d0e-3a3d-4cab-925c-46b97ab97fee">
            <a:extLst>
              <a:ext uri="{FF2B5EF4-FFF2-40B4-BE49-F238E27FC236}">
                <a16:creationId xmlns:a16="http://schemas.microsoft.com/office/drawing/2014/main" id="{23D8A6A6-273C-4690-92C8-CA3D3BFDC1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B1B3C-9043-4F79-9BE7-E33D5A33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6" y="183539"/>
            <a:ext cx="11833780" cy="65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7C34A4-36BA-41C3-BFD0-B7C65786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14287"/>
            <a:ext cx="11732456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61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0C89C-60D7-47C6-8290-54F56B6F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72" y="0"/>
            <a:ext cx="5036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82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62F2DA-51F9-4B5C-8AD7-596241D0C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178849"/>
            <a:ext cx="11422965" cy="64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3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6B4EA-2931-430A-958A-AC2C8149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1" y="146611"/>
            <a:ext cx="11749381" cy="65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3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D2DCB-721A-42C1-8610-590F47CB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6" y="0"/>
            <a:ext cx="11798032" cy="67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3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66F9DE-65E7-4A7D-827D-D3AE4EB0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338137"/>
            <a:ext cx="1128712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78D9FD-2A39-4F89-8B17-C65E4212CA02}"/>
              </a:ext>
            </a:extLst>
          </p:cNvPr>
          <p:cNvSpPr/>
          <p:nvPr/>
        </p:nvSpPr>
        <p:spPr>
          <a:xfrm>
            <a:off x="1217107" y="2967335"/>
            <a:ext cx="975780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As a form of  Performing arts 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did Kathakali started ?</a:t>
            </a:r>
          </a:p>
        </p:txBody>
      </p:sp>
    </p:spTree>
    <p:extLst>
      <p:ext uri="{BB962C8B-B14F-4D97-AF65-F5344CB8AC3E}">
        <p14:creationId xmlns:p14="http://schemas.microsoft.com/office/powerpoint/2010/main" val="1340654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EC474-E590-4421-902B-EF4FB0A5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33" y="184271"/>
            <a:ext cx="11074765" cy="65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42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5EB6-4389-490B-BB11-1A050E48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9645"/>
          </a:xfrm>
        </p:spPr>
        <p:txBody>
          <a:bodyPr/>
          <a:lstStyle/>
          <a:p>
            <a:r>
              <a:rPr lang="en-IN" dirty="0"/>
              <a:t>Artists (Kathakali school – </a:t>
            </a:r>
            <a:r>
              <a:rPr lang="en-IN" dirty="0" err="1"/>
              <a:t>Thrisoor</a:t>
            </a:r>
            <a:r>
              <a:rPr lang="en-IN" dirty="0"/>
              <a:t>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601403-08AE-4633-A07C-1BEA215B7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162273"/>
              </p:ext>
            </p:extLst>
          </p:nvPr>
        </p:nvGraphicFramePr>
        <p:xfrm>
          <a:off x="646111" y="1322363"/>
          <a:ext cx="10692449" cy="421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882">
                  <a:extLst>
                    <a:ext uri="{9D8B030D-6E8A-4147-A177-3AD203B41FA5}">
                      <a16:colId xmlns:a16="http://schemas.microsoft.com/office/drawing/2014/main" val="3913050191"/>
                    </a:ext>
                  </a:extLst>
                </a:gridCol>
                <a:gridCol w="2936382">
                  <a:extLst>
                    <a:ext uri="{9D8B030D-6E8A-4147-A177-3AD203B41FA5}">
                      <a16:colId xmlns:a16="http://schemas.microsoft.com/office/drawing/2014/main" val="1288911542"/>
                    </a:ext>
                  </a:extLst>
                </a:gridCol>
                <a:gridCol w="7104185">
                  <a:extLst>
                    <a:ext uri="{9D8B030D-6E8A-4147-A177-3AD203B41FA5}">
                      <a16:colId xmlns:a16="http://schemas.microsoft.com/office/drawing/2014/main" val="2352033474"/>
                    </a:ext>
                  </a:extLst>
                </a:gridCol>
              </a:tblGrid>
              <a:tr h="709414"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188531"/>
                  </a:ext>
                </a:extLst>
              </a:tr>
              <a:tr h="43007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Narayanan </a:t>
                      </a:r>
                      <a:r>
                        <a:rPr lang="en-IN" dirty="0" err="1"/>
                        <a:t>Kutty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Acting as </a:t>
                      </a:r>
                      <a:r>
                        <a:rPr lang="en-IN" b="1" dirty="0" err="1"/>
                        <a:t>Dushasanan</a:t>
                      </a:r>
                      <a:r>
                        <a:rPr lang="en-IN" dirty="0"/>
                        <a:t>  (</a:t>
                      </a:r>
                      <a:r>
                        <a:rPr lang="en-IN" dirty="0" err="1"/>
                        <a:t>Kathi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39625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Mukundan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Acting as </a:t>
                      </a:r>
                      <a:r>
                        <a:rPr lang="en-IN" b="1" dirty="0" err="1"/>
                        <a:t>Drupathi</a:t>
                      </a:r>
                      <a:r>
                        <a:rPr lang="en-IN" dirty="0"/>
                        <a:t> (</a:t>
                      </a:r>
                      <a:r>
                        <a:rPr lang="en-IN" dirty="0" err="1"/>
                        <a:t>Minukku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13453"/>
                  </a:ext>
                </a:extLst>
              </a:tr>
              <a:tr h="323557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Ravi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Bheema</a:t>
                      </a:r>
                      <a:r>
                        <a:rPr lang="en-IN" b="1" dirty="0"/>
                        <a:t> </a:t>
                      </a:r>
                      <a:r>
                        <a:rPr lang="en-IN" dirty="0"/>
                        <a:t> (Vella </a:t>
                      </a:r>
                      <a:r>
                        <a:rPr lang="en-IN" dirty="0" err="1"/>
                        <a:t>Thadi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278487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Vishwas</a:t>
                      </a:r>
                      <a:r>
                        <a:rPr lang="en-IN" dirty="0"/>
                        <a:t> and </a:t>
                      </a:r>
                      <a:r>
                        <a:rPr lang="en-IN" dirty="0" err="1"/>
                        <a:t>Vivek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Vocal</a:t>
                      </a:r>
                      <a:r>
                        <a:rPr lang="en-IN" dirty="0"/>
                        <a:t> – Kathakali </a:t>
                      </a:r>
                      <a:r>
                        <a:rPr lang="en-IN" dirty="0" err="1"/>
                        <a:t>Padangal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605987"/>
                  </a:ext>
                </a:extLst>
              </a:tr>
              <a:tr h="464234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Srirag</a:t>
                      </a:r>
                      <a:r>
                        <a:rPr lang="en-IN"/>
                        <a:t>, Prashanth </a:t>
                      </a:r>
                      <a:r>
                        <a:rPr lang="en-IN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Musical Instruments </a:t>
                      </a:r>
                      <a:r>
                        <a:rPr lang="en-IN" dirty="0"/>
                        <a:t>(</a:t>
                      </a:r>
                      <a:r>
                        <a:rPr lang="en-IN" dirty="0" err="1"/>
                        <a:t>Chenda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Madalam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17482"/>
                  </a:ext>
                </a:extLst>
              </a:tr>
              <a:tr h="709414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Rakesh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Costume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702275"/>
                  </a:ext>
                </a:extLst>
              </a:tr>
              <a:tr h="709414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Mohammad and </a:t>
                      </a:r>
                      <a:r>
                        <a:rPr lang="en-IN" dirty="0" err="1"/>
                        <a:t>Sethumadhavan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Green Room,  all the support activates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9828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04348D-72F7-45FB-BC81-BF98ACBA02E5}"/>
              </a:ext>
            </a:extLst>
          </p:cNvPr>
          <p:cNvSpPr txBox="1"/>
          <p:nvPr/>
        </p:nvSpPr>
        <p:spPr>
          <a:xfrm>
            <a:off x="450166" y="5978769"/>
            <a:ext cx="1145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All the Artists are Degree holder s in Kathakali from Kerala </a:t>
            </a:r>
            <a:r>
              <a:rPr lang="en-IN" dirty="0" err="1"/>
              <a:t>Kalalmandalam</a:t>
            </a:r>
            <a:r>
              <a:rPr lang="en-IN" dirty="0"/>
              <a:t> – A deemed University under the Ministry of Arts and Culture.</a:t>
            </a:r>
          </a:p>
        </p:txBody>
      </p:sp>
    </p:spTree>
    <p:extLst>
      <p:ext uri="{BB962C8B-B14F-4D97-AF65-F5344CB8AC3E}">
        <p14:creationId xmlns:p14="http://schemas.microsoft.com/office/powerpoint/2010/main" val="369272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F0FD5F-EA21-4825-940F-3873F968A5AE}"/>
              </a:ext>
            </a:extLst>
          </p:cNvPr>
          <p:cNvSpPr/>
          <p:nvPr/>
        </p:nvSpPr>
        <p:spPr>
          <a:xfrm>
            <a:off x="366889" y="968897"/>
            <a:ext cx="644472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earliest form of Classical dance  From Kerala  is  called </a:t>
            </a:r>
            <a:r>
              <a:rPr lang="en-US" sz="2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Koodiyattam</a:t>
            </a:r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Dating back to 2000 years in history – A form of dance performed in temples.</a:t>
            </a:r>
            <a:r>
              <a:rPr lang="en-IN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Only form of art  narrated 100%  in Sanskrit</a:t>
            </a:r>
            <a:endParaRPr lang="en-US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F763B-AD5A-445A-AC01-30860B7CC5C4}"/>
              </a:ext>
            </a:extLst>
          </p:cNvPr>
          <p:cNvSpPr txBox="1"/>
          <p:nvPr/>
        </p:nvSpPr>
        <p:spPr>
          <a:xfrm>
            <a:off x="238538" y="159027"/>
            <a:ext cx="7566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Koodiyattam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</a:t>
            </a:r>
            <a:r>
              <a:rPr lang="en-IN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	</a:t>
            </a:r>
            <a:endParaRPr lang="en-IN" dirty="0"/>
          </a:p>
        </p:txBody>
      </p:sp>
      <p:pic>
        <p:nvPicPr>
          <p:cNvPr id="2054" name="Picture 6" descr="https://upload.wikimedia.org/wikipedia/commons/1/12/Vidushaka-Mani_Madhava_Chakyar.jpg">
            <a:extLst>
              <a:ext uri="{FF2B5EF4-FFF2-40B4-BE49-F238E27FC236}">
                <a16:creationId xmlns:a16="http://schemas.microsoft.com/office/drawing/2014/main" id="{28003321-E62A-4CBA-9DBA-03736C494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394" y="1338469"/>
            <a:ext cx="4212755" cy="497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koothambalam">
            <a:extLst>
              <a:ext uri="{FF2B5EF4-FFF2-40B4-BE49-F238E27FC236}">
                <a16:creationId xmlns:a16="http://schemas.microsoft.com/office/drawing/2014/main" id="{4A3AB0A0-5460-43B7-AFE1-05BE1B3F4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1" y="3132985"/>
            <a:ext cx="5015947" cy="3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17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1BC258-7C01-4939-99BA-DC2089A89458}"/>
              </a:ext>
            </a:extLst>
          </p:cNvPr>
          <p:cNvSpPr/>
          <p:nvPr/>
        </p:nvSpPr>
        <p:spPr>
          <a:xfrm>
            <a:off x="274124" y="410003"/>
            <a:ext cx="4231615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By late 1500 AD and early 1600 a new form of Classical dance called </a:t>
            </a:r>
            <a:r>
              <a:rPr lang="en-US" sz="2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Krishnattam</a:t>
            </a: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and </a:t>
            </a:r>
            <a:r>
              <a:rPr lang="en-US" sz="2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Ramanattam</a:t>
            </a: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came up which was performed in temples</a:t>
            </a:r>
          </a:p>
        </p:txBody>
      </p:sp>
      <p:pic>
        <p:nvPicPr>
          <p:cNvPr id="4098" name="Picture 2" descr="Image result for Krishnattam">
            <a:extLst>
              <a:ext uri="{FF2B5EF4-FFF2-40B4-BE49-F238E27FC236}">
                <a16:creationId xmlns:a16="http://schemas.microsoft.com/office/drawing/2014/main" id="{B6DD38FA-C3E1-4893-B8B7-6D7EACACD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39" y="2644808"/>
            <a:ext cx="2556386" cy="37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Ramanattam">
            <a:extLst>
              <a:ext uri="{FF2B5EF4-FFF2-40B4-BE49-F238E27FC236}">
                <a16:creationId xmlns:a16="http://schemas.microsoft.com/office/drawing/2014/main" id="{E4F844E2-3BA0-4A2C-BD73-E666F610E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447" y="2549059"/>
            <a:ext cx="2869988" cy="391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9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80F637-B8D9-4433-A2D8-6588CA281ABC}"/>
              </a:ext>
            </a:extLst>
          </p:cNvPr>
          <p:cNvSpPr/>
          <p:nvPr/>
        </p:nvSpPr>
        <p:spPr>
          <a:xfrm>
            <a:off x="711170" y="1125282"/>
            <a:ext cx="9815508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Imagin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ation and Creativity 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is 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our birth right </a:t>
            </a:r>
          </a:p>
          <a:p>
            <a:pPr algn="ctr"/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This applied to Centuries old </a:t>
            </a:r>
          </a:p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form</a:t>
            </a:r>
          </a:p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of a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rts too…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54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8263B2-875F-4025-8DB8-98C6C83EC169}"/>
              </a:ext>
            </a:extLst>
          </p:cNvPr>
          <p:cNvSpPr/>
          <p:nvPr/>
        </p:nvSpPr>
        <p:spPr>
          <a:xfrm>
            <a:off x="1" y="502429"/>
            <a:ext cx="5314122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Taking ideas from</a:t>
            </a:r>
          </a:p>
          <a:p>
            <a:pPr algn="just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Existing form of classical dance</a:t>
            </a:r>
          </a:p>
          <a:p>
            <a:pPr algn="just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earliest form of Kathakali appeared</a:t>
            </a:r>
          </a:p>
          <a:p>
            <a:pPr algn="just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 1700 as an art performed in temples</a:t>
            </a:r>
          </a:p>
        </p:txBody>
      </p:sp>
      <p:pic>
        <p:nvPicPr>
          <p:cNvPr id="5122" name="Picture 2" descr="https://upload.wikimedia.org/wikipedia/commons/thumb/3/32/Thoranayudham-_Madras1.jpg/800px-Thoranayudham-_Madras1.jpg">
            <a:extLst>
              <a:ext uri="{FF2B5EF4-FFF2-40B4-BE49-F238E27FC236}">
                <a16:creationId xmlns:a16="http://schemas.microsoft.com/office/drawing/2014/main" id="{0FFB166D-D879-48AE-9A6B-E0EB6C9D7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773" y="2014330"/>
            <a:ext cx="6458227" cy="484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25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57C6A-BA4C-497C-ACD5-5022A0F564B4}"/>
              </a:ext>
            </a:extLst>
          </p:cNvPr>
          <p:cNvSpPr/>
          <p:nvPr/>
        </p:nvSpPr>
        <p:spPr>
          <a:xfrm>
            <a:off x="0" y="502429"/>
            <a:ext cx="988612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By 1800….  There were many  classical dances</a:t>
            </a:r>
          </a:p>
        </p:txBody>
      </p:sp>
      <p:pic>
        <p:nvPicPr>
          <p:cNvPr id="3" name="Picture 2" descr="Image result for Krishnattam">
            <a:extLst>
              <a:ext uri="{FF2B5EF4-FFF2-40B4-BE49-F238E27FC236}">
                <a16:creationId xmlns:a16="http://schemas.microsoft.com/office/drawing/2014/main" id="{773152C3-D9B2-438D-A8D7-4C56FDBE9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07" y="1164148"/>
            <a:ext cx="2132395" cy="31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thumb/1/1e/Kathakali009.jpg/800px-Kathakali009.jpg">
            <a:extLst>
              <a:ext uri="{FF2B5EF4-FFF2-40B4-BE49-F238E27FC236}">
                <a16:creationId xmlns:a16="http://schemas.microsoft.com/office/drawing/2014/main" id="{56C22638-7CC0-4C52-BD85-7D315A5D9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857" y="3018717"/>
            <a:ext cx="2508118" cy="376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upload.wikimedia.org/wikipedia/commons/1/12/Vidushaka-Mani_Madhava_Chakyar.jpg">
            <a:extLst>
              <a:ext uri="{FF2B5EF4-FFF2-40B4-BE49-F238E27FC236}">
                <a16:creationId xmlns:a16="http://schemas.microsoft.com/office/drawing/2014/main" id="{B43C24F9-95E4-4979-95D6-286ACE32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94" y="1825868"/>
            <a:ext cx="2425776" cy="28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chakyar koothu">
            <a:extLst>
              <a:ext uri="{FF2B5EF4-FFF2-40B4-BE49-F238E27FC236}">
                <a16:creationId xmlns:a16="http://schemas.microsoft.com/office/drawing/2014/main" id="{5EB0924D-9F5C-446B-8046-36A3FF30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637" y="2571052"/>
            <a:ext cx="27813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5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B5A551-5115-47FB-BD81-529A6DC33625}"/>
              </a:ext>
            </a:extLst>
          </p:cNvPr>
          <p:cNvSpPr/>
          <p:nvPr/>
        </p:nvSpPr>
        <p:spPr>
          <a:xfrm>
            <a:off x="954156" y="1748133"/>
            <a:ext cx="9886121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 the next one century Kathakali was slowly evolving 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with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the creativity of  artists</a:t>
            </a:r>
          </a:p>
          <a:p>
            <a:pPr algn="just"/>
            <a:endParaRPr lang="en-U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just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But it was limited to theaters in temples.</a:t>
            </a:r>
          </a:p>
        </p:txBody>
      </p:sp>
    </p:spTree>
    <p:extLst>
      <p:ext uri="{BB962C8B-B14F-4D97-AF65-F5344CB8AC3E}">
        <p14:creationId xmlns:p14="http://schemas.microsoft.com/office/powerpoint/2010/main" val="112597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440</TotalTime>
  <Words>685</Words>
  <Application>Microsoft Office PowerPoint</Application>
  <PresentationFormat>Widescreen</PresentationFormat>
  <Paragraphs>133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Century Gothic</vt:lpstr>
      <vt:lpstr>Verdana</vt:lpstr>
      <vt:lpstr>Wingdings 3</vt:lpstr>
      <vt:lpstr>Ion</vt:lpstr>
      <vt:lpstr>KATHAKALI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 Gestures - Mudras</vt:lpstr>
      <vt:lpstr>Facial Gestures -Navarasas</vt:lpstr>
      <vt:lpstr>Musical Instruments</vt:lpstr>
      <vt:lpstr>Costume - Vesham</vt:lpstr>
      <vt:lpstr>PowerPoint Presentation</vt:lpstr>
      <vt:lpstr>A leaflet from Mahabharatha  were Dushansan was killed at Kurkeshtra  by Bheema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Artists (Kathakali school – Thrisoor)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KATHAKALI</dc:title>
  <dc:creator>Girish Kumar</dc:creator>
  <cp:lastModifiedBy>Girish Kumar</cp:lastModifiedBy>
  <cp:revision>34</cp:revision>
  <dcterms:created xsi:type="dcterms:W3CDTF">2017-10-06T09:23:26Z</dcterms:created>
  <dcterms:modified xsi:type="dcterms:W3CDTF">2017-10-06T16:43:54Z</dcterms:modified>
</cp:coreProperties>
</file>